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17"/>
  </p:notesMasterIdLst>
  <p:handoutMasterIdLst>
    <p:handoutMasterId r:id="rId18"/>
  </p:handoutMasterIdLst>
  <p:sldIdLst>
    <p:sldId id="266" r:id="rId2"/>
    <p:sldId id="267" r:id="rId3"/>
    <p:sldId id="270" r:id="rId4"/>
    <p:sldId id="271" r:id="rId5"/>
    <p:sldId id="276" r:id="rId6"/>
    <p:sldId id="277" r:id="rId7"/>
    <p:sldId id="278" r:id="rId8"/>
    <p:sldId id="279" r:id="rId9"/>
    <p:sldId id="280" r:id="rId10"/>
    <p:sldId id="281" r:id="rId11"/>
    <p:sldId id="286" r:id="rId12"/>
    <p:sldId id="282" r:id="rId13"/>
    <p:sldId id="283" r:id="rId14"/>
    <p:sldId id="284" r:id="rId15"/>
    <p:sldId id="28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0">
          <p15:clr>
            <a:srgbClr val="A4A3A4"/>
          </p15:clr>
        </p15:guide>
        <p15:guide id="2" orient="horz" pos="3975">
          <p15:clr>
            <a:srgbClr val="A4A3A4"/>
          </p15:clr>
        </p15:guide>
        <p15:guide id="3" orient="horz" pos="935">
          <p15:clr>
            <a:srgbClr val="A4A3A4"/>
          </p15:clr>
        </p15:guide>
        <p15:guide id="4" orient="horz" pos="390">
          <p15:clr>
            <a:srgbClr val="A4A3A4"/>
          </p15:clr>
        </p15:guide>
        <p15:guide id="5" pos="368">
          <p15:clr>
            <a:srgbClr val="A4A3A4"/>
          </p15:clr>
        </p15:guide>
        <p15:guide id="6" pos="539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77" autoAdjust="0"/>
    <p:restoredTop sz="78647" autoAdjust="0"/>
  </p:normalViewPr>
  <p:slideViewPr>
    <p:cSldViewPr snapToGrid="0" snapToObjects="1" showGuides="1">
      <p:cViewPr varScale="1">
        <p:scale>
          <a:sx n="88" d="100"/>
          <a:sy n="88" d="100"/>
        </p:scale>
        <p:origin x="2672" y="176"/>
      </p:cViewPr>
      <p:guideLst>
        <p:guide orient="horz" pos="1030"/>
        <p:guide orient="horz" pos="3975"/>
        <p:guide orient="horz" pos="935"/>
        <p:guide orient="horz" pos="390"/>
        <p:guide pos="368"/>
        <p:guide pos="539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2.png>
</file>

<file path=ppt/media/image3.jpg>
</file>

<file path=ppt/media/image4.png>
</file>

<file path=ppt/media/image5.jp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21846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771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259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49970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7489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8796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231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787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panose="020B0604020202020204" pitchFamily="34" charset="0"/>
              <a:buChar char="•"/>
            </a:pP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2779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100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0671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8890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178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4935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4932000" anchor="ctr" anchorCtr="0"/>
          <a:lstStyle>
            <a:lvl1pPr marL="0" indent="0" algn="r">
              <a:buNone/>
              <a:defRPr sz="24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 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7746833" y="-385200"/>
            <a:ext cx="61123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6BCB1702-2CEC-4E0F-9B3B-2164FA62A897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427371" y="-385200"/>
            <a:ext cx="523587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8441657" y="-385200"/>
            <a:ext cx="28631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4682728" y="2271092"/>
            <a:ext cx="446127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054401" y="4053600"/>
            <a:ext cx="3500638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8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054401" y="2610941"/>
            <a:ext cx="3513337" cy="121292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7375" y="619125"/>
            <a:ext cx="7967664" cy="865188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7375" y="1635125"/>
            <a:ext cx="7967663" cy="466817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C3B8-8305-4302-86E9-000A6603B7F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7376" y="1635125"/>
            <a:ext cx="7967662" cy="4667250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24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7376" y="619125"/>
            <a:ext cx="7967663" cy="865188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C9CB-6104-43B9-8E3B-B5E961BFB42C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7375" y="619125"/>
            <a:ext cx="7967663" cy="8651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7375" y="1635125"/>
            <a:ext cx="7967663" cy="46681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  <a:p>
            <a:pPr lvl="4"/>
            <a:endParaRPr lang="da-DK" dirty="0"/>
          </a:p>
          <a:p>
            <a:pPr marL="402431" marR="0" lvl="1" indent="-198835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da-DK" dirty="0"/>
          </a:p>
        </p:txBody>
      </p:sp>
      <p:sp>
        <p:nvSpPr>
          <p:cNvPr id="7" name="Rectangle 19"/>
          <p:cNvSpPr/>
          <p:nvPr userDrawn="1"/>
        </p:nvSpPr>
        <p:spPr>
          <a:xfrm>
            <a:off x="0" y="3"/>
            <a:ext cx="9144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2743199" y="85746"/>
            <a:ext cx="440952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177914" y="85746"/>
            <a:ext cx="377124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7272722" y="85746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BEBD739C-1E5B-4D31-9891-7F0D8E3FE10D}" type="datetime1">
              <a:rPr lang="da-DK" smtClean="0"/>
              <a:t>05.02.2021</a:t>
            </a:fld>
            <a:endParaRPr lang="da-DK" dirty="0"/>
          </a:p>
        </p:txBody>
      </p:sp>
      <p:pic>
        <p:nvPicPr>
          <p:cNvPr id="12" name="Picture 7"/>
          <p:cNvPicPr>
            <a:picLocks noChangeAspect="1"/>
          </p:cNvPicPr>
          <p:nvPr userDrawn="1"/>
        </p:nvPicPr>
        <p:blipFill rotWithShape="1">
          <a:blip r:embed="rId5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8" y="96467"/>
            <a:ext cx="2346641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0" r:id="rId2"/>
    <p:sldLayoutId id="2147483685" r:id="rId3"/>
  </p:sldLayoutIdLst>
  <p:hf hdr="0" ftr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000" kern="1200" spc="45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1463" indent="-271463" algn="l" defTabSz="6858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defRPr sz="2400" kern="1200" spc="45" baseline="0">
          <a:solidFill>
            <a:schemeClr val="tx1"/>
          </a:solidFill>
          <a:latin typeface="+mn-lt"/>
          <a:ea typeface="+mn-ea"/>
          <a:cs typeface="+mn-cs"/>
        </a:defRPr>
      </a:lvl1pPr>
      <a:lvl2pPr marL="535781" marR="0" indent="-264319" algn="l" defTabSz="685800" rtl="0" eaLnBrk="1" fontAlgn="auto" latinLnBrk="0" hangingPunct="1">
        <a:lnSpc>
          <a:spcPct val="100000"/>
        </a:lnSpc>
        <a:spcBef>
          <a:spcPts val="375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45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808038" indent="-271463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08038" indent="-271463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08038" indent="-271463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600" kern="1200" spc="45" baseline="0">
          <a:solidFill>
            <a:schemeClr val="tx1"/>
          </a:solidFill>
          <a:latin typeface="+mn-lt"/>
          <a:ea typeface="+mn-ea"/>
          <a:cs typeface="+mn-cs"/>
        </a:defRPr>
      </a:lvl5pPr>
      <a:lvl6pPr marL="808038" indent="-271463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808038" indent="-271463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808038" indent="-271463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808038" indent="-271463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5389" userDrawn="1">
          <p15:clr>
            <a:srgbClr val="F26B43"/>
          </p15:clr>
        </p15:guide>
        <p15:guide id="3" orient="horz" pos="1029" userDrawn="1">
          <p15:clr>
            <a:srgbClr val="F26B43"/>
          </p15:clr>
        </p15:guide>
        <p15:guide id="4" orient="horz" pos="3970" userDrawn="1">
          <p15:clr>
            <a:srgbClr val="F26B43"/>
          </p15:clr>
        </p15:guide>
        <p15:guide id="5" pos="5397" userDrawn="1">
          <p15:clr>
            <a:srgbClr val="F26B43"/>
          </p15:clr>
        </p15:guide>
        <p15:guide id="6" orient="horz" pos="392" userDrawn="1">
          <p15:clr>
            <a:srgbClr val="F26B43"/>
          </p15:clr>
        </p15:guide>
        <p15:guide id="7" orient="horz" pos="92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mithsonianmag.com/smart-news/making-sandwich-scratch-took-man-six-months-180956674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11723"/>
            <a:ext cx="9144000" cy="6858000"/>
          </a:xfrm>
        </p:spPr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a-DK" dirty="0"/>
              <a:t>Jakup Frisgaard Reynheim</a:t>
            </a:r>
          </a:p>
          <a:p>
            <a:r>
              <a:rPr lang="da-DK" dirty="0"/>
              <a:t>Økonomisk Institut</a:t>
            </a:r>
          </a:p>
          <a:p>
            <a:endParaRPr lang="da-DK" dirty="0"/>
          </a:p>
          <a:p>
            <a:endParaRPr lang="da-DK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5054401" y="2610941"/>
            <a:ext cx="3673575" cy="1212926"/>
          </a:xfrm>
        </p:spPr>
        <p:txBody>
          <a:bodyPr/>
          <a:lstStyle/>
          <a:p>
            <a:r>
              <a:rPr lang="da-DK" dirty="0"/>
              <a:t>Introduktion - Erhvervsøkonomi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2825F-8615-40DA-94AD-4F750B0A4467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3" name="Pladsholder til slide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pPr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57701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17E2A40F-20F8-49F7-AA6F-791D49A87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3. Finansiering - Emner og spørgsmål</a:t>
            </a:r>
          </a:p>
        </p:txBody>
      </p:sp>
      <p:sp>
        <p:nvSpPr>
          <p:cNvPr id="7" name="Pladsholder til indhold 6">
            <a:extLst>
              <a:ext uri="{FF2B5EF4-FFF2-40B4-BE49-F238E27FC236}">
                <a16:creationId xmlns:a16="http://schemas.microsoft.com/office/drawing/2014/main" id="{4705F26B-8961-463A-9D74-61208A41B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Virksomhedens finansiering</a:t>
            </a:r>
          </a:p>
          <a:p>
            <a:pPr lvl="1"/>
            <a:r>
              <a:rPr lang="da-DK" dirty="0"/>
              <a:t>Hvordan beregnes den effektive rente på et lån?</a:t>
            </a:r>
          </a:p>
          <a:p>
            <a:pPr lvl="1"/>
            <a:r>
              <a:rPr lang="da-DK" dirty="0"/>
              <a:t>Hvor stort et afkast vil investorer kræve for at købe aktier i en given virksomhed?</a:t>
            </a:r>
          </a:p>
          <a:p>
            <a:pPr marL="271462" lvl="1" indent="0">
              <a:buNone/>
            </a:pPr>
            <a:r>
              <a:rPr lang="da-DK" dirty="0"/>
              <a:t>→ Teori om investorers porteføljevalg og prissætning af aktier</a:t>
            </a:r>
          </a:p>
          <a:p>
            <a:endParaRPr lang="da-DK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7401322-89C8-462C-B75C-57EF65B8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C9CB-6104-43B9-8E3B-B5E961BFB42C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16C855AC-BCB9-4125-B8B1-63900D42D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10</a:t>
            </a:fld>
            <a:endParaRPr lang="da-DK" dirty="0"/>
          </a:p>
        </p:txBody>
      </p:sp>
      <p:pic>
        <p:nvPicPr>
          <p:cNvPr id="1026" name="Picture 2" descr="Billedresultat for løvens hule">
            <a:extLst>
              <a:ext uri="{FF2B5EF4-FFF2-40B4-BE49-F238E27FC236}">
                <a16:creationId xmlns:a16="http://schemas.microsoft.com/office/drawing/2014/main" id="{A02418E3-6279-A54A-9511-5AC7D4741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828" y="3694965"/>
            <a:ext cx="4136571" cy="275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7694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71C869-6DA3-48F1-A5D5-E9CD2442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4. Strategi - Emner og spørgsmål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29E81686-CE7C-4D05-B382-293537C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376" y="1635125"/>
            <a:ext cx="4420053" cy="4668178"/>
          </a:xfrm>
        </p:spPr>
        <p:txBody>
          <a:bodyPr/>
          <a:lstStyle/>
          <a:p>
            <a:r>
              <a:rPr lang="da-DK" dirty="0"/>
              <a:t>Virksomhedens strategi og organisation</a:t>
            </a:r>
          </a:p>
          <a:p>
            <a:pPr lvl="1"/>
            <a:r>
              <a:rPr lang="da-DK" dirty="0"/>
              <a:t>Hvad er fordelene og ulemperne ved store organisationer?</a:t>
            </a:r>
          </a:p>
          <a:p>
            <a:pPr lvl="1"/>
            <a:r>
              <a:rPr lang="da-DK" dirty="0"/>
              <a:t>Skal virksomheden producere selv eller outsource?</a:t>
            </a:r>
          </a:p>
          <a:p>
            <a:pPr lvl="1"/>
            <a:r>
              <a:rPr lang="da-DK" dirty="0"/>
              <a:t>Skal virksomheden diversificere eller fokusere på få kerneprodukter?</a:t>
            </a:r>
          </a:p>
          <a:p>
            <a:pPr lvl="1"/>
            <a:r>
              <a:rPr lang="da-DK" dirty="0"/>
              <a:t>Skal chefens aflønning afhænge af virksomhedens overskud?</a:t>
            </a:r>
          </a:p>
          <a:p>
            <a:endParaRPr lang="da-DK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BC362EE9-F830-4145-AD0B-398D7D47C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C3B8-8305-4302-86E9-000A6603B7F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79EE615D-D916-4C65-8360-5333E283F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11</a:t>
            </a:fld>
            <a:endParaRPr lang="da-DK" dirty="0"/>
          </a:p>
        </p:txBody>
      </p:sp>
      <p:pic>
        <p:nvPicPr>
          <p:cNvPr id="6" name="Pladsholder til indhold 5">
            <a:hlinkClick r:id="rId3"/>
            <a:extLst>
              <a:ext uri="{FF2B5EF4-FFF2-40B4-BE49-F238E27FC236}">
                <a16:creationId xmlns:a16="http://schemas.microsoft.com/office/drawing/2014/main" id="{7A68432D-6161-8442-A97B-E2269CA57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858" y="1967196"/>
            <a:ext cx="3614872" cy="3566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7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17E2A40F-20F8-49F7-AA6F-791D49A87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Sammenhæng med andre fag</a:t>
            </a:r>
          </a:p>
        </p:txBody>
      </p:sp>
      <p:sp>
        <p:nvSpPr>
          <p:cNvPr id="7" name="Pladsholder til indhold 6">
            <a:extLst>
              <a:ext uri="{FF2B5EF4-FFF2-40B4-BE49-F238E27FC236}">
                <a16:creationId xmlns:a16="http://schemas.microsoft.com/office/drawing/2014/main" id="{4705F26B-8961-463A-9D74-61208A41B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Hvordan hænger faget sammen med andre fag på studiet?</a:t>
            </a:r>
          </a:p>
          <a:p>
            <a:pPr lvl="1"/>
            <a:r>
              <a:rPr lang="da-DK" dirty="0"/>
              <a:t>Regnskaber (regnskabsanalyse)</a:t>
            </a:r>
          </a:p>
          <a:p>
            <a:pPr lvl="1"/>
            <a:r>
              <a:rPr lang="da-DK" dirty="0"/>
              <a:t>Finansielle markeder (</a:t>
            </a:r>
            <a:r>
              <a:rPr lang="da-DK" dirty="0" err="1"/>
              <a:t>finance</a:t>
            </a:r>
            <a:r>
              <a:rPr lang="da-DK" dirty="0"/>
              <a:t>)</a:t>
            </a:r>
          </a:p>
          <a:p>
            <a:pPr lvl="1"/>
            <a:r>
              <a:rPr lang="da-DK" dirty="0"/>
              <a:t>Virksomheders investeringsbeslutninger (investment theory)</a:t>
            </a:r>
          </a:p>
          <a:p>
            <a:pPr lvl="1"/>
            <a:r>
              <a:rPr lang="da-DK" dirty="0"/>
              <a:t>Virksomheders finansieringsbeslutninger (</a:t>
            </a:r>
            <a:r>
              <a:rPr lang="da-DK" dirty="0" err="1"/>
              <a:t>corporate</a:t>
            </a:r>
            <a:r>
              <a:rPr lang="da-DK" dirty="0"/>
              <a:t> </a:t>
            </a:r>
            <a:r>
              <a:rPr lang="da-DK" dirty="0" err="1"/>
              <a:t>finance</a:t>
            </a:r>
            <a:r>
              <a:rPr lang="da-DK" dirty="0"/>
              <a:t>)</a:t>
            </a:r>
          </a:p>
          <a:p>
            <a:pPr lvl="1"/>
            <a:r>
              <a:rPr lang="en-US" dirty="0" err="1"/>
              <a:t>Virksomhedens</a:t>
            </a:r>
            <a:r>
              <a:rPr lang="en-US" dirty="0"/>
              <a:t> organisation (contract theory and economics of </a:t>
            </a:r>
            <a:r>
              <a:rPr lang="da-DK" dirty="0" err="1"/>
              <a:t>organization</a:t>
            </a:r>
            <a:r>
              <a:rPr lang="da-DK" dirty="0"/>
              <a:t>)</a:t>
            </a:r>
          </a:p>
          <a:p>
            <a:pPr lvl="1"/>
            <a:r>
              <a:rPr lang="da-DK" dirty="0"/>
              <a:t>Virksomhedens organisation (corporate </a:t>
            </a:r>
            <a:r>
              <a:rPr lang="da-DK" dirty="0" err="1"/>
              <a:t>governance</a:t>
            </a:r>
            <a:r>
              <a:rPr lang="da-DK" dirty="0"/>
              <a:t>)</a:t>
            </a:r>
          </a:p>
          <a:p>
            <a:pPr lvl="1"/>
            <a:endParaRPr lang="da-DK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7401322-89C8-462C-B75C-57EF65B8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C9CB-6104-43B9-8E3B-B5E961BFB42C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16C855AC-BCB9-4125-B8B1-63900D42D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9024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7DE0E3-90D6-445C-95C7-EB931B226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Pensum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9D00ECA-24E7-432B-B752-EA0D7C6AF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375" y="1635125"/>
            <a:ext cx="5176427" cy="4668178"/>
          </a:xfrm>
        </p:spPr>
        <p:txBody>
          <a:bodyPr/>
          <a:lstStyle/>
          <a:p>
            <a:r>
              <a:rPr lang="en-US" dirty="0"/>
              <a:t>Regnskab: Financial Accounting in an Economic Context</a:t>
            </a:r>
          </a:p>
          <a:p>
            <a:r>
              <a:rPr lang="en-US" dirty="0"/>
              <a:t>Investering: Fundamentals of Corporate Finance</a:t>
            </a:r>
          </a:p>
          <a:p>
            <a:r>
              <a:rPr lang="en-US" dirty="0"/>
              <a:t>Finansiering: Investments: Principles and Concepts</a:t>
            </a:r>
          </a:p>
          <a:p>
            <a:r>
              <a:rPr lang="en-US" dirty="0"/>
              <a:t>Strategi og Organisation: Economics of Strategy</a:t>
            </a:r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b="1" dirty="0"/>
              <a:t>Alt findes i kompendiet fra Wiley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88E3186D-48C6-49D2-96A4-E66A29BAC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C3B8-8305-4302-86E9-000A6603B7F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CA74B935-CB8D-4F85-9089-1C60D23C2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13</a:t>
            </a:fld>
            <a:endParaRPr lang="da-DK" dirty="0"/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CAD71811-A8A2-46C0-8636-E509308F4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337" y="1716039"/>
            <a:ext cx="2957607" cy="41938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C07B3E-25C6-4B47-AA02-EC2AE80ABF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09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4B9EC0-295A-45F5-8EBC-78D599D02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Arbejdet med faget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B0BD645-F515-4A06-80DC-ADE99877F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374" y="1635125"/>
            <a:ext cx="8412787" cy="466817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a-DK" dirty="0"/>
              <a:t>Forelæsninger</a:t>
            </a:r>
          </a:p>
          <a:p>
            <a:pPr lvl="1"/>
            <a:r>
              <a:rPr lang="da-DK" dirty="0"/>
              <a:t>Overblik over stoffet</a:t>
            </a:r>
          </a:p>
          <a:p>
            <a:pPr lvl="1"/>
            <a:r>
              <a:rPr lang="da-DK" dirty="0"/>
              <a:t>Trække linjer til andre fag, de andre emner i EØ og til virkeligheden</a:t>
            </a:r>
          </a:p>
          <a:p>
            <a:pPr lvl="1"/>
            <a:r>
              <a:rPr lang="da-DK" dirty="0"/>
              <a:t>Begrænset input fra studerende</a:t>
            </a:r>
          </a:p>
          <a:p>
            <a:pPr marL="457200" indent="-457200">
              <a:buFont typeface="+mj-lt"/>
              <a:buAutoNum type="arabicPeriod"/>
            </a:pPr>
            <a:r>
              <a:rPr lang="da-DK" dirty="0"/>
              <a:t>Øvelser</a:t>
            </a:r>
          </a:p>
          <a:p>
            <a:pPr lvl="1"/>
            <a:r>
              <a:rPr lang="da-DK" dirty="0"/>
              <a:t>Arbejde med faget i praksis</a:t>
            </a:r>
          </a:p>
          <a:p>
            <a:pPr lvl="1"/>
            <a:r>
              <a:rPr lang="da-DK" dirty="0"/>
              <a:t>Brug af redskaber (fx Excel)</a:t>
            </a:r>
          </a:p>
          <a:p>
            <a:pPr lvl="1"/>
            <a:r>
              <a:rPr lang="da-DK" dirty="0"/>
              <a:t>Stort input fra studerende</a:t>
            </a:r>
          </a:p>
          <a:p>
            <a:pPr marL="457200" indent="-457200">
              <a:buFont typeface="+mj-lt"/>
              <a:buAutoNum type="arabicPeriod"/>
            </a:pPr>
            <a:r>
              <a:rPr lang="da-DK" dirty="0"/>
              <a:t>Ved læselampen</a:t>
            </a:r>
          </a:p>
          <a:p>
            <a:pPr marL="0" indent="0">
              <a:buNone/>
            </a:pPr>
            <a:endParaRPr lang="da-DK" b="1" dirty="0"/>
          </a:p>
          <a:p>
            <a:pPr marL="0" indent="0">
              <a:buNone/>
            </a:pPr>
            <a:r>
              <a:rPr lang="da-DK" b="1" dirty="0"/>
              <a:t>Alle tre elementer er nødvendige!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CDEEC99-9A62-4EA3-86DC-3CCE39783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C3B8-8305-4302-86E9-000A6603B7F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2518770-F2DC-4AC1-ACB8-C05E215A1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5840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A96F45-0550-4E18-B2B3-CA1EBE3ED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Praktisk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138545B-CFE2-4D67-8CEA-52B2CBF95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Slides</a:t>
            </a:r>
          </a:p>
          <a:p>
            <a:r>
              <a:rPr lang="da-DK" dirty="0"/>
              <a:t>Obligatoriske opgaver</a:t>
            </a:r>
          </a:p>
          <a:p>
            <a:pPr lvl="1"/>
            <a:r>
              <a:rPr lang="en-US" dirty="0"/>
              <a:t>Minimum 3</a:t>
            </a:r>
            <a:r>
              <a:rPr lang="da-DK" dirty="0"/>
              <a:t> af de 4 opgaver skal bestås for at kunne gå til eksamen</a:t>
            </a:r>
          </a:p>
          <a:p>
            <a:r>
              <a:rPr lang="da-DK" dirty="0"/>
              <a:t>Eksamen</a:t>
            </a:r>
          </a:p>
          <a:p>
            <a:r>
              <a:rPr lang="da-DK" dirty="0"/>
              <a:t>Gennemgangsplan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56F76E7-85D3-41B4-B889-0090DB6F1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C3B8-8305-4302-86E9-000A6603B7F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D067C23-08A3-4A5B-8431-D87FFD951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95470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Dagens forelæsning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87375" y="1620611"/>
            <a:ext cx="7967663" cy="4668178"/>
          </a:xfrm>
        </p:spPr>
        <p:txBody>
          <a:bodyPr/>
          <a:lstStyle/>
          <a:p>
            <a:r>
              <a:rPr lang="da-DK" dirty="0"/>
              <a:t>Introduktion til erhvervsøkonomi</a:t>
            </a:r>
          </a:p>
          <a:p>
            <a:pPr lvl="1"/>
            <a:r>
              <a:rPr lang="da-DK" dirty="0"/>
              <a:t>Hvem er jeg?</a:t>
            </a:r>
          </a:p>
          <a:p>
            <a:pPr lvl="1"/>
            <a:r>
              <a:rPr lang="da-DK" dirty="0"/>
              <a:t>Emner og spørgsmål</a:t>
            </a:r>
          </a:p>
          <a:p>
            <a:pPr marL="879475" lvl="2" indent="-342900">
              <a:buFont typeface="+mj-lt"/>
              <a:buAutoNum type="arabicPeriod"/>
            </a:pPr>
            <a:r>
              <a:rPr lang="da-DK" dirty="0"/>
              <a:t>Regnskab</a:t>
            </a:r>
          </a:p>
          <a:p>
            <a:pPr marL="879475" lvl="2" indent="-342900">
              <a:buFont typeface="+mj-lt"/>
              <a:buAutoNum type="arabicPeriod"/>
            </a:pPr>
            <a:r>
              <a:rPr lang="da-DK" dirty="0"/>
              <a:t>Investering</a:t>
            </a:r>
          </a:p>
          <a:p>
            <a:pPr marL="879475" lvl="2" indent="-342900">
              <a:buFont typeface="+mj-lt"/>
              <a:buAutoNum type="arabicPeriod"/>
            </a:pPr>
            <a:r>
              <a:rPr lang="da-DK" dirty="0"/>
              <a:t>Finansiering</a:t>
            </a:r>
          </a:p>
          <a:p>
            <a:pPr marL="879475" lvl="2" indent="-342900">
              <a:buFont typeface="+mj-lt"/>
              <a:buAutoNum type="arabicPeriod"/>
            </a:pPr>
            <a:r>
              <a:rPr lang="da-DK" dirty="0"/>
              <a:t>Strategi</a:t>
            </a:r>
          </a:p>
          <a:p>
            <a:pPr lvl="1"/>
            <a:r>
              <a:rPr lang="da-DK" dirty="0"/>
              <a:t>Sammenhæng med andre fag</a:t>
            </a:r>
          </a:p>
          <a:p>
            <a:pPr lvl="1"/>
            <a:r>
              <a:rPr lang="da-DK" dirty="0"/>
              <a:t>Pensum</a:t>
            </a:r>
          </a:p>
          <a:p>
            <a:pPr lvl="1"/>
            <a:r>
              <a:rPr lang="da-DK" dirty="0"/>
              <a:t>Arbejdet med faget</a:t>
            </a:r>
          </a:p>
          <a:p>
            <a:pPr lvl="1"/>
            <a:r>
              <a:rPr lang="da-DK" dirty="0"/>
              <a:t>Praktisk</a:t>
            </a:r>
          </a:p>
          <a:p>
            <a:r>
              <a:rPr lang="da-DK" dirty="0"/>
              <a:t>Introduktion til regnskab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B843D-41DC-43CB-92E7-4F657D95E542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63109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50FD90-A47B-4427-9D84-5C1F3EFBC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Jakup Frisgaard Reynheim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974E51F-794A-47E8-B8C0-44FD55F2E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375" y="1635125"/>
            <a:ext cx="7967663" cy="4668178"/>
          </a:xfrm>
        </p:spPr>
        <p:txBody>
          <a:bodyPr/>
          <a:lstStyle/>
          <a:p>
            <a:pPr lvl="1"/>
            <a:r>
              <a:rPr lang="da-DK" dirty="0" err="1"/>
              <a:t>Cand.polit</a:t>
            </a:r>
            <a:r>
              <a:rPr lang="da-DK" dirty="0"/>
              <a:t> fra 2012</a:t>
            </a:r>
          </a:p>
          <a:p>
            <a:pPr lvl="1"/>
            <a:endParaRPr lang="da-DK" dirty="0"/>
          </a:p>
          <a:p>
            <a:pPr lvl="1"/>
            <a:r>
              <a:rPr lang="da-DK" dirty="0"/>
              <a:t>Erhvervserfaring:</a:t>
            </a:r>
          </a:p>
          <a:p>
            <a:pPr lvl="2"/>
            <a:r>
              <a:rPr lang="da-DK" dirty="0"/>
              <a:t>2018-		: Digital Change &amp; IT (Business Intelligence)</a:t>
            </a:r>
          </a:p>
          <a:p>
            <a:pPr lvl="2"/>
            <a:r>
              <a:rPr lang="da-DK" dirty="0"/>
              <a:t>2016-2018	: Koncernøkonomi (Regnskab Capital Markets)</a:t>
            </a:r>
          </a:p>
          <a:p>
            <a:pPr lvl="2"/>
            <a:r>
              <a:rPr lang="da-DK" dirty="0"/>
              <a:t>2014-2016	: Markets (</a:t>
            </a:r>
            <a:r>
              <a:rPr lang="da-DK" dirty="0" err="1"/>
              <a:t>Middle</a:t>
            </a:r>
            <a:r>
              <a:rPr lang="da-DK" dirty="0"/>
              <a:t> Office)</a:t>
            </a:r>
          </a:p>
          <a:p>
            <a:pPr lvl="2"/>
            <a:r>
              <a:rPr lang="da-DK" dirty="0"/>
              <a:t>2012-2014	: Koncernøkonomi (Business Intelligence)</a:t>
            </a:r>
          </a:p>
          <a:p>
            <a:pPr lvl="2"/>
            <a:r>
              <a:rPr lang="da-DK" dirty="0"/>
              <a:t>2008-2012	: Risikostyring</a:t>
            </a:r>
          </a:p>
          <a:p>
            <a:pPr lvl="2"/>
            <a:r>
              <a:rPr lang="da-DK" dirty="0"/>
              <a:t>2007-2008	: Lægernes Pensionskasse – Investeringsafdelingen</a:t>
            </a:r>
          </a:p>
          <a:p>
            <a:pPr lvl="1"/>
            <a:endParaRPr lang="da-DK" dirty="0"/>
          </a:p>
          <a:p>
            <a:pPr lvl="1"/>
            <a:r>
              <a:rPr lang="da-DK" dirty="0"/>
              <a:t>Undervisningserfaring:</a:t>
            </a:r>
          </a:p>
          <a:p>
            <a:pPr lvl="2"/>
            <a:r>
              <a:rPr lang="da-DK" dirty="0"/>
              <a:t>Øvelseslærer i Erhvervsøkonomi</a:t>
            </a:r>
          </a:p>
          <a:p>
            <a:pPr lvl="2"/>
            <a:r>
              <a:rPr lang="da-DK" dirty="0"/>
              <a:t>Øvelseslærer i </a:t>
            </a:r>
            <a:r>
              <a:rPr lang="da-DK" dirty="0" err="1"/>
              <a:t>Microeconomics</a:t>
            </a:r>
            <a:r>
              <a:rPr lang="da-DK" dirty="0"/>
              <a:t> III</a:t>
            </a:r>
          </a:p>
          <a:p>
            <a:pPr lvl="2"/>
            <a:r>
              <a:rPr lang="da-DK" dirty="0"/>
              <a:t>CBS: Samfundsøkonomi (HD) og Mikroøkonomi (HA + </a:t>
            </a:r>
            <a:r>
              <a:rPr lang="da-DK" dirty="0" err="1"/>
              <a:t>HA.fil</a:t>
            </a:r>
            <a:r>
              <a:rPr lang="da-DK" dirty="0"/>
              <a:t>)</a:t>
            </a:r>
          </a:p>
          <a:p>
            <a:pPr marL="271462" lvl="1" indent="0">
              <a:buNone/>
            </a:pPr>
            <a:endParaRPr lang="da-DK" dirty="0"/>
          </a:p>
        </p:txBody>
      </p:sp>
      <p:sp>
        <p:nvSpPr>
          <p:cNvPr id="6" name="Højre klammeparentes 5">
            <a:extLst>
              <a:ext uri="{FF2B5EF4-FFF2-40B4-BE49-F238E27FC236}">
                <a16:creationId xmlns:a16="http://schemas.microsoft.com/office/drawing/2014/main" id="{AAE26049-871A-4B69-948D-82801485405D}"/>
              </a:ext>
            </a:extLst>
          </p:cNvPr>
          <p:cNvSpPr/>
          <p:nvPr/>
        </p:nvSpPr>
        <p:spPr>
          <a:xfrm>
            <a:off x="7386214" y="2634907"/>
            <a:ext cx="280916" cy="134679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7F8C208A-38EA-4EC4-9C19-FEA776FBCA7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52410">
            <a:off x="7619398" y="2911924"/>
            <a:ext cx="1572334" cy="37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49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B7BCC3-ADC0-46E5-AB23-9CF79BE76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1. Regnskab - Emner og spørgsmål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0D5FC69-A434-4EEB-B660-0A81A273B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a-DK" dirty="0"/>
              <a:t>Regnskab</a:t>
            </a:r>
          </a:p>
          <a:p>
            <a:pPr lvl="1"/>
            <a:r>
              <a:rPr lang="da-DK" dirty="0"/>
              <a:t>Hvorfor har man regnskaber?</a:t>
            </a:r>
          </a:p>
          <a:p>
            <a:pPr lvl="1"/>
            <a:r>
              <a:rPr lang="da-DK" dirty="0"/>
              <a:t>Hvad er regnskabets bestanddele og hvad betyder de?</a:t>
            </a:r>
          </a:p>
          <a:p>
            <a:pPr lvl="1"/>
            <a:r>
              <a:rPr lang="da-DK" dirty="0"/>
              <a:t>Hvad er de grundlæggende principper i et regnskab?</a:t>
            </a:r>
          </a:p>
          <a:p>
            <a:pPr lvl="1"/>
            <a:r>
              <a:rPr lang="da-DK" dirty="0"/>
              <a:t>Hvordan bliver et regnskab til?</a:t>
            </a:r>
          </a:p>
          <a:p>
            <a:pPr lvl="1"/>
            <a:r>
              <a:rPr lang="da-DK" dirty="0"/>
              <a:t>Hvordan analyserer man et regnskab?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9268EF8-6BBA-4E56-83C7-764009246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C3B8-8305-4302-86E9-000A6603B7F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56DA1EA-5B56-4E71-810F-9BBBF5021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7656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Summespørgsmål</a:t>
            </a:r>
            <a:r>
              <a:rPr lang="da-DK" dirty="0"/>
              <a:t> (3 min.)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BA368-7134-453B-ABB1-67486E30FDB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2" name="Pladsholder til slide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5</a:t>
            </a:fld>
            <a:endParaRPr lang="da-DK" dirty="0"/>
          </a:p>
        </p:txBody>
      </p:sp>
      <p:sp>
        <p:nvSpPr>
          <p:cNvPr id="7" name="Pladsholder til indhold 2">
            <a:extLst>
              <a:ext uri="{FF2B5EF4-FFF2-40B4-BE49-F238E27FC236}">
                <a16:creationId xmlns:a16="http://schemas.microsoft.com/office/drawing/2014/main" id="{95E88E91-4649-4F3D-B440-405C7ED881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182" y="1591016"/>
            <a:ext cx="3873247" cy="4667250"/>
          </a:xfrm>
          <a:solidFill>
            <a:schemeClr val="bg1"/>
          </a:solidFill>
        </p:spPr>
        <p:txBody>
          <a:bodyPr/>
          <a:lstStyle/>
          <a:p>
            <a:r>
              <a:rPr lang="da-DK" dirty="0"/>
              <a:t>Virksomhed X aflægger et regnskab som viser et overskud på 10 mio.</a:t>
            </a:r>
          </a:p>
          <a:p>
            <a:r>
              <a:rPr lang="da-DK" dirty="0"/>
              <a:t>Er det tilfredsstillende for aktionærerne?</a:t>
            </a:r>
          </a:p>
          <a:p>
            <a:r>
              <a:rPr lang="da-DK" dirty="0"/>
              <a:t>Skal vi bruge yderligere information fra regnskabet for at kunne svare meningsfuldt på spørgsmålet?</a:t>
            </a:r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A8FFAC5E-A6F6-41BA-8621-701E914B9F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2" r="14284"/>
          <a:stretch/>
        </p:blipFill>
        <p:spPr>
          <a:xfrm>
            <a:off x="4917986" y="1568934"/>
            <a:ext cx="3637052" cy="466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634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Svar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BA368-7134-453B-ABB1-67486E30FDB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2" name="Pladsholder til slide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6</a:t>
            </a:fld>
            <a:endParaRPr lang="da-DK" dirty="0"/>
          </a:p>
        </p:txBody>
      </p:sp>
      <p:sp>
        <p:nvSpPr>
          <p:cNvPr id="7" name="Pladsholder til indhold 2">
            <a:extLst>
              <a:ext uri="{FF2B5EF4-FFF2-40B4-BE49-F238E27FC236}">
                <a16:creationId xmlns:a16="http://schemas.microsoft.com/office/drawing/2014/main" id="{95E88E91-4649-4F3D-B440-405C7ED881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182" y="1591016"/>
            <a:ext cx="7582516" cy="4667250"/>
          </a:xfrm>
          <a:solidFill>
            <a:schemeClr val="bg1"/>
          </a:solidFill>
        </p:spPr>
        <p:txBody>
          <a:bodyPr/>
          <a:lstStyle/>
          <a:p>
            <a:pPr lvl="1"/>
            <a:r>
              <a:rPr lang="da-DK" dirty="0"/>
              <a:t>I regnskabsanalysen bruges nøgletal à la "Overskud / værdien af den investerede kapital” til at sammenligne evnen til at forrente kapital på tværs af virksomheder af forskellig størrelse.</a:t>
            </a:r>
          </a:p>
        </p:txBody>
      </p:sp>
    </p:spTree>
    <p:extLst>
      <p:ext uri="{BB962C8B-B14F-4D97-AF65-F5344CB8AC3E}">
        <p14:creationId xmlns:p14="http://schemas.microsoft.com/office/powerpoint/2010/main" val="2922616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6DDA9A66-F763-4BEC-97C8-4AB397436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2. Investering - Emner og spørgsmål</a:t>
            </a:r>
          </a:p>
        </p:txBody>
      </p:sp>
      <p:sp>
        <p:nvSpPr>
          <p:cNvPr id="7" name="Pladsholder til indhold 6">
            <a:extLst>
              <a:ext uri="{FF2B5EF4-FFF2-40B4-BE49-F238E27FC236}">
                <a16:creationId xmlns:a16="http://schemas.microsoft.com/office/drawing/2014/main" id="{BF6900FB-30F0-44A9-977B-A2EADF73E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da-DK" dirty="0"/>
              <a:t>Virksomhedens investeringer</a:t>
            </a:r>
          </a:p>
          <a:p>
            <a:pPr lvl="1"/>
            <a:r>
              <a:rPr lang="da-DK" dirty="0"/>
              <a:t>Er et givet investeringsprojekt profitabelt?</a:t>
            </a:r>
          </a:p>
          <a:p>
            <a:pPr lvl="1"/>
            <a:r>
              <a:rPr lang="da-DK" dirty="0"/>
              <a:t>Hvilket af to alternative investeringsprojekter er mest profitabelt?</a:t>
            </a:r>
          </a:p>
          <a:p>
            <a:pPr lvl="1"/>
            <a:r>
              <a:rPr lang="da-DK" dirty="0"/>
              <a:t>Hvad er en maskines optimale levetid?</a:t>
            </a:r>
          </a:p>
          <a:p>
            <a:pPr lvl="1"/>
            <a:r>
              <a:rPr lang="da-DK" dirty="0"/>
              <a:t>Hvordan afhænger konklusionerne af investeringskalkulens forudsætninger?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777BF93-C0BE-48E3-8CC6-C4B6FE8CE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5C9CB-6104-43B9-8E3B-B5E961BFB42C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6EDB9675-04CD-4034-B223-BE295B73D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7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65444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A7A7A7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Summespørgsmål</a:t>
            </a:r>
            <a:r>
              <a:rPr lang="da-DK" dirty="0"/>
              <a:t> (3 min.)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BA368-7134-453B-ABB1-67486E30FDB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2" name="Pladsholder til slide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8</a:t>
            </a:fld>
            <a:endParaRPr lang="da-DK" dirty="0"/>
          </a:p>
        </p:txBody>
      </p:sp>
      <p:sp>
        <p:nvSpPr>
          <p:cNvPr id="7" name="Pladsholder til indhold 2">
            <a:extLst>
              <a:ext uri="{FF2B5EF4-FFF2-40B4-BE49-F238E27FC236}">
                <a16:creationId xmlns:a16="http://schemas.microsoft.com/office/drawing/2014/main" id="{95E88E91-4649-4F3D-B440-405C7ED881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182" y="1591016"/>
            <a:ext cx="4159285" cy="4667250"/>
          </a:xfrm>
          <a:solidFill>
            <a:schemeClr val="bg1"/>
          </a:solidFill>
        </p:spPr>
        <p:txBody>
          <a:bodyPr/>
          <a:lstStyle/>
          <a:p>
            <a:r>
              <a:rPr lang="da-DK" dirty="0"/>
              <a:t>Betragt et produktionsanlæg til 100 mio. kr. som vurderes at kunne generere en nettoindkomst på 25 mio. kr. om året i 5 år. Derefter kan anlægget sælges til skrot for 5 mio. kr.</a:t>
            </a:r>
          </a:p>
          <a:p>
            <a:r>
              <a:rPr lang="da-DK" dirty="0"/>
              <a:t>Er det en god investering? Hvorfor? Hvorfor ikke?</a:t>
            </a:r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A8FFAC5E-A6F6-41BA-8621-701E914B9F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2" r="14284"/>
          <a:stretch/>
        </p:blipFill>
        <p:spPr>
          <a:xfrm>
            <a:off x="4917986" y="1568934"/>
            <a:ext cx="3637052" cy="466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044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Svar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BA368-7134-453B-ABB1-67486E30FDB0}" type="datetime1">
              <a:rPr lang="da-DK" smtClean="0"/>
              <a:t>05.02.2021</a:t>
            </a:fld>
            <a:endParaRPr lang="da-DK" dirty="0"/>
          </a:p>
        </p:txBody>
      </p:sp>
      <p:sp>
        <p:nvSpPr>
          <p:cNvPr id="2" name="Pladsholder til slide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9</a:t>
            </a:fld>
            <a:endParaRPr lang="da-DK" dirty="0"/>
          </a:p>
        </p:txBody>
      </p:sp>
      <p:sp>
        <p:nvSpPr>
          <p:cNvPr id="7" name="Pladsholder til indhold 2">
            <a:extLst>
              <a:ext uri="{FF2B5EF4-FFF2-40B4-BE49-F238E27FC236}">
                <a16:creationId xmlns:a16="http://schemas.microsoft.com/office/drawing/2014/main" id="{95E88E91-4649-4F3D-B440-405C7ED881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182" y="1591016"/>
            <a:ext cx="7582516" cy="4667250"/>
          </a:xfrm>
          <a:solidFill>
            <a:schemeClr val="bg1"/>
          </a:solidFill>
        </p:spPr>
        <p:txBody>
          <a:bodyPr/>
          <a:lstStyle/>
          <a:p>
            <a:r>
              <a:rPr lang="da-DK" dirty="0"/>
              <a:t>Det kan beregnes at investeringen har en "forrentning" på ca. 9%.</a:t>
            </a:r>
          </a:p>
          <a:p>
            <a:r>
              <a:rPr lang="da-DK" dirty="0"/>
              <a:t>Hvorvidt dette er en god investering afhænger af kapitalomkostningen</a:t>
            </a:r>
          </a:p>
          <a:p>
            <a:r>
              <a:rPr lang="da-DK" dirty="0"/>
              <a:t>Hvis investeringen skal finansieres med et 10% banklån eller hvis man kan lave en alternativ investering med et 15% afkast er det en dårlig investering</a:t>
            </a:r>
          </a:p>
        </p:txBody>
      </p:sp>
    </p:spTree>
    <p:extLst>
      <p:ext uri="{BB962C8B-B14F-4D97-AF65-F5344CB8AC3E}">
        <p14:creationId xmlns:p14="http://schemas.microsoft.com/office/powerpoint/2010/main" val="1353830495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_3_DK_lille.potx" id="{659334C8-C77B-4027-9362-FE354B9C7F45}" vid="{84A36BC4-604C-4C40-A100-687823627B9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4_3_DK_lille</Template>
  <TotalTime>0</TotalTime>
  <Words>663</Words>
  <Application>Microsoft Macintosh PowerPoint</Application>
  <PresentationFormat>On-screen Show (4:3)</PresentationFormat>
  <Paragraphs>143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Microsoft New Tai Lue</vt:lpstr>
      <vt:lpstr>Brugerdefineret design</vt:lpstr>
      <vt:lpstr>PowerPoint Presentation</vt:lpstr>
      <vt:lpstr>Dagens forelæsning</vt:lpstr>
      <vt:lpstr>Jakup Frisgaard Reynheim</vt:lpstr>
      <vt:lpstr>1. Regnskab - Emner og spørgsmål</vt:lpstr>
      <vt:lpstr>Summespørgsmål (3 min.)</vt:lpstr>
      <vt:lpstr>Svar</vt:lpstr>
      <vt:lpstr>2. Investering - Emner og spørgsmål</vt:lpstr>
      <vt:lpstr>Summespørgsmål (3 min.)</vt:lpstr>
      <vt:lpstr>Svar</vt:lpstr>
      <vt:lpstr>3. Finansiering - Emner og spørgsmål</vt:lpstr>
      <vt:lpstr>4. Strategi - Emner og spørgsmål</vt:lpstr>
      <vt:lpstr>Sammenhæng med andre fag</vt:lpstr>
      <vt:lpstr>Pensum</vt:lpstr>
      <vt:lpstr>Arbejdet med faget</vt:lpstr>
      <vt:lpstr>Praktisk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</cp:revision>
  <dcterms:created xsi:type="dcterms:W3CDTF">2018-08-17T18:13:53Z</dcterms:created>
  <dcterms:modified xsi:type="dcterms:W3CDTF">2021-02-05T21:10:17Z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</Properties>
</file>

<file path=docProps/thumbnail.jpeg>
</file>